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7" r:id="rId1"/>
    <p:sldMasterId id="2147483688" r:id="rId2"/>
  </p:sldMasterIdLst>
  <p:notesMasterIdLst>
    <p:notesMasterId r:id="rId10"/>
  </p:notesMasterIdLst>
  <p:sldIdLst>
    <p:sldId id="256" r:id="rId3"/>
    <p:sldId id="409" r:id="rId4"/>
    <p:sldId id="406" r:id="rId5"/>
    <p:sldId id="390" r:id="rId6"/>
    <p:sldId id="410" r:id="rId7"/>
    <p:sldId id="389" r:id="rId8"/>
    <p:sldId id="411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eightSansLFPro" panose="02000506030000020004" pitchFamily="2" charset="77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F8078-9DDF-BB73-28CC-356101C61B0B}" name="Udit Gupta" initials="UG" userId="S::uditg@fb.com::b81c05da-393c-4b73-965b-cbe80602d97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dit Gupt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5BD35-5707-4D20-81F1-29AB1FD26CE4}">
  <a:tblStyle styleId="{D735BD35-5707-4D20-81F1-29AB1FD26C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05A130-88FA-4175-99D6-BCDCC10749E6}" styleName="Table_1">
    <a:wholeTbl>
      <a:tcTxStyle b="off" i="off">
        <a:font>
          <a:latin typeface="Gill Sans"/>
          <a:ea typeface="Gill Sans"/>
          <a:cs typeface="Gill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8E9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E9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"/>
          <a:ea typeface="Gill Sans"/>
          <a:cs typeface="Gill Sans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82"/>
    <p:restoredTop sz="94564"/>
  </p:normalViewPr>
  <p:slideViewPr>
    <p:cSldViewPr snapToGrid="0">
      <p:cViewPr varScale="1">
        <p:scale>
          <a:sx n="281" d="100"/>
          <a:sy n="281" d="100"/>
        </p:scale>
        <p:origin x="184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332db1e8c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332db1e8c_0_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given our understanding of carbon emissions, we will conclude by charting paths for how to design future sustainable computing systems. </a:t>
            </a:r>
            <a:endParaRPr/>
          </a:p>
        </p:txBody>
      </p:sp>
      <p:sp>
        <p:nvSpPr>
          <p:cNvPr id="529" name="Google Shape;529;g15332db1e8c_0_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8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152e39a8589_2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0" name="Google Shape;2520;g152e39a8589_2_8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152e39a8589_2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1" name="Google Shape;2511;g152e39a8589_2_8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3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8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1500" y="2089377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45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71500" y="3867150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571500" y="4286250"/>
            <a:ext cx="8001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9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Subtitle">
  <p:cSld name="Paragraph Subtitle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571500" y="180975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8599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571500" y="1018413"/>
            <a:ext cx="80010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696F8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2300" b="0" i="0" u="none" strike="noStrike" cap="none">
                <a:solidFill>
                  <a:srgbClr val="5890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">
  <p:cSld name="Bulle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571500" y="390525"/>
            <a:ext cx="8001000" cy="68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3800" b="1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43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571500" y="1166813"/>
            <a:ext cx="8001000" cy="3571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37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1800" b="0" i="0" u="none" strike="noStrike" cap="non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buNone/>
              <a:defRPr sz="1100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8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 descr="Wordmark-Cover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76636" y="1905000"/>
            <a:ext cx="3789947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1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15161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lugupta/ACT.git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17189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 dirty="0"/>
              <a:t>ACT: </a:t>
            </a:r>
            <a:r>
              <a:rPr lang="en" sz="4580" b="1" u="sng" dirty="0"/>
              <a:t>A</a:t>
            </a:r>
            <a:r>
              <a:rPr lang="en" sz="4580" dirty="0"/>
              <a:t>rchitectural </a:t>
            </a:r>
            <a:r>
              <a:rPr lang="en" sz="4580" b="1" u="sng" dirty="0"/>
              <a:t>C</a:t>
            </a:r>
            <a:r>
              <a:rPr lang="en" sz="4580" dirty="0"/>
              <a:t>arbon Modeling </a:t>
            </a:r>
            <a:r>
              <a:rPr lang="en" sz="4580" b="1" u="sng" dirty="0"/>
              <a:t>T</a:t>
            </a:r>
            <a:r>
              <a:rPr lang="en" sz="4580" dirty="0"/>
              <a:t>ools</a:t>
            </a:r>
            <a:endParaRPr sz="4580" dirty="0"/>
          </a:p>
        </p:txBody>
      </p:sp>
      <p:sp>
        <p:nvSpPr>
          <p:cNvPr id="237" name="Google Shape;237;p44"/>
          <p:cNvSpPr txBox="1">
            <a:spLocks noGrp="1"/>
          </p:cNvSpPr>
          <p:nvPr>
            <p:ph type="subTitle" idx="1"/>
          </p:nvPr>
        </p:nvSpPr>
        <p:spPr>
          <a:xfrm>
            <a:off x="311700" y="1764485"/>
            <a:ext cx="8591700" cy="3379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@ MICRO 2022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chemeClr val="dk1"/>
                </a:solidFill>
              </a:rPr>
              <a:t>Tutorial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Udit Gupta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38" name="Google Shape;2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267" y="2891166"/>
            <a:ext cx="951295" cy="9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4"/>
          <p:cNvPicPr preferRelativeResize="0"/>
          <p:nvPr/>
        </p:nvPicPr>
        <p:blipFill rotWithShape="1">
          <a:blip r:embed="rId5">
            <a:alphaModFix/>
          </a:blip>
          <a:srcRect l="8615" r="9181"/>
          <a:stretch/>
        </p:blipFill>
        <p:spPr>
          <a:xfrm>
            <a:off x="6801109" y="2935546"/>
            <a:ext cx="1898508" cy="8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CF467C-499E-EBBB-2C34-AB2D59E3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549" y="3167518"/>
            <a:ext cx="1898508" cy="3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title"/>
          </p:nvPr>
        </p:nvSpPr>
        <p:spPr>
          <a:xfrm>
            <a:off x="377617" y="453138"/>
            <a:ext cx="78867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 sz="2800" b="1" dirty="0">
                <a:latin typeface="FreightSansLFPro" panose="02000506030000020004" pitchFamily="2" charset="77"/>
              </a:rPr>
              <a:t>ACT Tutorial: Today</a:t>
            </a:r>
            <a:endParaRPr sz="2800" b="1" dirty="0">
              <a:latin typeface="FreightSansLFPro" panose="02000506030000020004" pitchFamily="2" charset="77"/>
            </a:endParaRPr>
          </a:p>
        </p:txBody>
      </p:sp>
      <p:sp>
        <p:nvSpPr>
          <p:cNvPr id="532" name="Google Shape;532;p6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55" name="Google Shape;555;p62"/>
          <p:cNvSpPr txBox="1"/>
          <p:nvPr/>
        </p:nvSpPr>
        <p:spPr>
          <a:xfrm>
            <a:off x="1686438" y="1366913"/>
            <a:ext cx="6948972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A038F1-80A4-FAC0-86A1-9DC73801F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79784"/>
              </p:ext>
            </p:extLst>
          </p:nvPr>
        </p:nvGraphicFramePr>
        <p:xfrm>
          <a:off x="1284194" y="1229963"/>
          <a:ext cx="6836910" cy="3337560"/>
        </p:xfrm>
        <a:graphic>
          <a:graphicData uri="http://schemas.openxmlformats.org/drawingml/2006/table">
            <a:tbl>
              <a:tblPr firstRow="1" bandRow="1">
                <a:tableStyleId>{1F05A130-88FA-4175-99D6-BCDCC10749E6}</a:tableStyleId>
              </a:tblPr>
              <a:tblGrid>
                <a:gridCol w="1303655">
                  <a:extLst>
                    <a:ext uri="{9D8B030D-6E8A-4147-A177-3AD203B41FA5}">
                      <a16:colId xmlns:a16="http://schemas.microsoft.com/office/drawing/2014/main" val="1784865241"/>
                    </a:ext>
                  </a:extLst>
                </a:gridCol>
                <a:gridCol w="5533255">
                  <a:extLst>
                    <a:ext uri="{9D8B030D-6E8A-4147-A177-3AD203B41FA5}">
                      <a16:colId xmlns:a16="http://schemas.microsoft.com/office/drawing/2014/main" val="420988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499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1:00 – 1:15pm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Introductory 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1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1:15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Motivation: Understanding the source of computing’s emissions</a:t>
                      </a:r>
                      <a:endParaRPr lang="en-US" sz="1400" b="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38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1:30 – 2:15pm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Overview of ACT: An Architectural Carbon Modeling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6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2:15 –2:30pm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07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2:30 – 3:00pm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Hands-on ACT demo’s</a:t>
                      </a:r>
                      <a:endParaRPr lang="en-US" sz="1400" b="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40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3:00 – 3:15pm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Extending ACT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64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3:15 – 3:45pm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Office Hours</a:t>
                      </a:r>
                      <a:endParaRPr lang="en-US" sz="1400" b="0" i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9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3:45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Closing remarks</a:t>
                      </a:r>
                      <a:endParaRPr 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967632"/>
                  </a:ext>
                </a:extLst>
              </a:tr>
            </a:tbl>
          </a:graphicData>
        </a:graphic>
      </p:graphicFrame>
      <p:pic>
        <p:nvPicPr>
          <p:cNvPr id="1026" name="Picture 2" descr="👉🏿 Backhand Index Pointing Right Emoji with Dark Skin Tone Meaning">
            <a:extLst>
              <a:ext uri="{FF2B5EF4-FFF2-40B4-BE49-F238E27FC236}">
                <a16:creationId xmlns:a16="http://schemas.microsoft.com/office/drawing/2014/main" id="{BC0C1C36-F6D6-1910-2A68-B56894ED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0" y="2898743"/>
            <a:ext cx="871924" cy="87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96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680-7583-0A57-14A8-D18AF84D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FreightSansLFPro" panose="02000506030000020004" pitchFamily="2" charset="77"/>
              </a:rPr>
              <a:t>Sing up on our Google form!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1110-5A1A-A2CA-860A-C9066FD4020F}"/>
              </a:ext>
            </a:extLst>
          </p:cNvPr>
          <p:cNvSpPr txBox="1"/>
          <p:nvPr/>
        </p:nvSpPr>
        <p:spPr>
          <a:xfrm>
            <a:off x="628650" y="122024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/hEAju2suaeEnisRQA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2132F-A1D3-B295-C422-3068ABAD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77782"/>
            <a:ext cx="7772400" cy="2861006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73CD717E-77F8-F939-CA32-16B6A0AC8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394" y="154089"/>
            <a:ext cx="1503938" cy="150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78"/>
          <p:cNvSpPr txBox="1"/>
          <p:nvPr/>
        </p:nvSpPr>
        <p:spPr>
          <a:xfrm>
            <a:off x="446484" y="39351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Estimating the embodied footprint of 2 devices using ACT</a:t>
            </a:r>
            <a:endParaRPr sz="300" dirty="0"/>
          </a:p>
        </p:txBody>
      </p:sp>
      <p:pic>
        <p:nvPicPr>
          <p:cNvPr id="2524" name="Google Shape;2524;p178" descr="PowerEdge R740 Rack Ser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766" y="1300802"/>
            <a:ext cx="2773319" cy="121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178" descr="Fairphone 3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2192" y="952059"/>
            <a:ext cx="1066800" cy="145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178"/>
          <p:cNvSpPr/>
          <p:nvPr/>
        </p:nvSpPr>
        <p:spPr>
          <a:xfrm>
            <a:off x="1" y="4155013"/>
            <a:ext cx="9153486" cy="855403"/>
          </a:xfrm>
          <a:prstGeom prst="rect">
            <a:avLst/>
          </a:prstGeom>
          <a:solidFill>
            <a:srgbClr val="FCDAD8"/>
          </a:solidFill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Takeaways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provides first-order approximate of LCA’s that use old technology nodes (45nm NAND, 32nm CPU)</a:t>
            </a:r>
            <a:endParaRPr dirty="0">
              <a:latin typeface="+mj-lt"/>
            </a:endParaRPr>
          </a:p>
          <a:p>
            <a:pPr marL="279400" marR="0" lvl="0" indent="-28575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51619"/>
              </a:buClr>
              <a:buSzPts val="1700"/>
              <a:buFont typeface="Arial"/>
              <a:buAutoNum type="arabicParenBoth"/>
            </a:pPr>
            <a:r>
              <a:rPr lang="en" dirty="0">
                <a:solidFill>
                  <a:srgbClr val="151619"/>
                </a:solidFill>
                <a:latin typeface="+mj-lt"/>
                <a:ea typeface="Arial"/>
                <a:cs typeface="Arial"/>
                <a:sym typeface="Arial"/>
              </a:rPr>
              <a:t>ACT enables architects to study new technology nodes</a:t>
            </a:r>
            <a:endParaRPr dirty="0">
              <a:latin typeface="+mj-lt"/>
            </a:endParaRPr>
          </a:p>
        </p:txBody>
      </p:sp>
      <p:graphicFrame>
        <p:nvGraphicFramePr>
          <p:cNvPr id="2527" name="Google Shape;2527;p178"/>
          <p:cNvGraphicFramePr/>
          <p:nvPr>
            <p:extLst>
              <p:ext uri="{D42A27DB-BD31-4B8C-83A1-F6EECF244321}">
                <p14:modId xmlns:p14="http://schemas.microsoft.com/office/powerpoint/2010/main" val="3749990764"/>
              </p:ext>
            </p:extLst>
          </p:nvPr>
        </p:nvGraphicFramePr>
        <p:xfrm>
          <a:off x="742950" y="2521760"/>
          <a:ext cx="7677075" cy="1510675"/>
        </p:xfrm>
        <a:graphic>
          <a:graphicData uri="http://schemas.openxmlformats.org/drawingml/2006/table">
            <a:tbl>
              <a:tblPr firstRow="1" bandRow="1">
                <a:noFill/>
                <a:tableStyleId>{1F05A130-88FA-4175-99D6-BCDCC10749E6}</a:tableStyleId>
              </a:tblPr>
              <a:tblGrid>
                <a:gridCol w="2559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IC component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Dell R740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server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ACT vs. Fairphone 3 </a:t>
                      </a:r>
                      <a:endParaRPr sz="500">
                        <a:latin typeface="+mn-lt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mobile device LCA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Compute (processors, SoC’s)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1.18x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Memory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1.62x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2.1x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>
                          <a:latin typeface="+mn-lt"/>
                          <a:ea typeface="Arial"/>
                          <a:cs typeface="Arial"/>
                          <a:sym typeface="Arial"/>
                        </a:rPr>
                        <a:t>Storage</a:t>
                      </a:r>
                      <a:endParaRPr sz="50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i="0" dirty="0">
                          <a:latin typeface="+mn-lt"/>
                          <a:ea typeface="Arial"/>
                          <a:cs typeface="Arial"/>
                          <a:sym typeface="Arial"/>
                        </a:rPr>
                        <a:t>Within 1.05-2.2x</a:t>
                      </a:r>
                      <a:endParaRPr sz="500" dirty="0">
                        <a:latin typeface="+mn-lt"/>
                      </a:endParaRPr>
                    </a:p>
                  </a:txBody>
                  <a:tcPr marL="34300" marR="34300" marT="17150" marB="1715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3;p178">
            <a:extLst>
              <a:ext uri="{FF2B5EF4-FFF2-40B4-BE49-F238E27FC236}">
                <a16:creationId xmlns:a16="http://schemas.microsoft.com/office/drawing/2014/main" id="{D575115F-E616-3684-6AF8-77FB8DE2B3D5}"/>
              </a:ext>
            </a:extLst>
          </p:cNvPr>
          <p:cNvSpPr txBox="1"/>
          <p:nvPr/>
        </p:nvSpPr>
        <p:spPr>
          <a:xfrm>
            <a:off x="498393" y="485352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51619"/>
                </a:solidFill>
                <a:latin typeface="Arial"/>
                <a:ea typeface="Arial"/>
                <a:cs typeface="Arial"/>
                <a:sym typeface="Arial"/>
              </a:rPr>
              <a:t>How to set up ACT</a:t>
            </a:r>
            <a:endParaRPr sz="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D1000-659A-DC32-D82C-73C3DFEF68A2}"/>
              </a:ext>
            </a:extLst>
          </p:cNvPr>
          <p:cNvSpPr/>
          <p:nvPr/>
        </p:nvSpPr>
        <p:spPr>
          <a:xfrm>
            <a:off x="498393" y="1063961"/>
            <a:ext cx="4393048" cy="1624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git clone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https://github.com/alugupta/ACT.git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cd ACT/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source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setup.sh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model.py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503F0-4DB8-D6ED-93A2-1D770B8A6D20}"/>
              </a:ext>
            </a:extLst>
          </p:cNvPr>
          <p:cNvSpPr/>
          <p:nvPr/>
        </p:nvSpPr>
        <p:spPr>
          <a:xfrm>
            <a:off x="498393" y="3040692"/>
            <a:ext cx="4393048" cy="104226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energy consumed 1209.5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gasses 240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from materials 500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[Fab logic] Carbon/area aggregate 2228.0</a:t>
            </a:r>
            <a:endParaRPr lang="en-US" dirty="0">
              <a:solidFill>
                <a:srgbClr val="FEE9D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94CE6-3564-8036-0938-471405737027}"/>
              </a:ext>
            </a:extLst>
          </p:cNvPr>
          <p:cNvSpPr txBox="1"/>
          <p:nvPr/>
        </p:nvSpPr>
        <p:spPr>
          <a:xfrm>
            <a:off x="5645073" y="1399157"/>
            <a:ext cx="2752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alugupta</a:t>
            </a:r>
            <a:r>
              <a:rPr lang="en-US" dirty="0"/>
              <a:t>/ACT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C4BAAB42-A30D-ADE1-4310-141B8523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127" y="1907867"/>
            <a:ext cx="2294147" cy="22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1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</a:t>
            </a:r>
            <a:r>
              <a:rPr lang="en" sz="2700" b="1" dirty="0" err="1">
                <a:solidFill>
                  <a:srgbClr val="151619"/>
                </a:solidFill>
              </a:rPr>
              <a:t>Fairphone</a:t>
            </a:r>
            <a:r>
              <a:rPr lang="en" sz="2700" b="1" dirty="0">
                <a:solidFill>
                  <a:srgbClr val="151619"/>
                </a:solidFill>
              </a:rPr>
              <a:t> 3</a:t>
            </a:r>
            <a:endParaRPr sz="500" dirty="0"/>
          </a:p>
        </p:txBody>
      </p:sp>
      <p:pic>
        <p:nvPicPr>
          <p:cNvPr id="2516" name="Google Shape;2516;p177" descr="Fairphone 3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84" y="1515073"/>
            <a:ext cx="1817554" cy="256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alugupta</a:t>
            </a:r>
            <a:r>
              <a:rPr lang="en-US" sz="1200" dirty="0"/>
              <a:t>/ACT/blob/main/</a:t>
            </a:r>
            <a:r>
              <a:rPr lang="en-US" sz="1200" dirty="0" err="1"/>
              <a:t>exps</a:t>
            </a:r>
            <a:r>
              <a:rPr lang="en-US" sz="1200" dirty="0"/>
              <a:t>/fairphone3/fairphone3.py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4A3DFF-5E38-6ED4-246F-059225F1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05" y="1330065"/>
            <a:ext cx="2731450" cy="2973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1136315"/>
            <a:ext cx="4572000" cy="2462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www.fairphone.com</a:t>
            </a:r>
            <a:r>
              <a:rPr lang="en-US" sz="1000" i="1" dirty="0"/>
              <a:t>/wp-content/uploads/2020/07/Fairphone_3_LCA.pdf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tutorial/fairphone3_tutorial.py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16599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RAM + Flash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11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1.07 kg CO2</a:t>
            </a:r>
          </a:p>
          <a:p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ICs </a:t>
            </a: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  <a:r>
              <a:rPr lang="en-US" dirty="0">
                <a:solidFill>
                  <a:srgbClr val="FEE9D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5.3 kg CO2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77"/>
          <p:cNvSpPr txBox="1"/>
          <p:nvPr/>
        </p:nvSpPr>
        <p:spPr>
          <a:xfrm>
            <a:off x="446484" y="425456"/>
            <a:ext cx="8251031" cy="5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151619"/>
                </a:solidFill>
              </a:rPr>
              <a:t>Estimating embodied footprint of Dell R740</a:t>
            </a:r>
            <a:endParaRPr sz="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57DA3-4038-CBB1-3B43-F74E3414C4CA}"/>
              </a:ext>
            </a:extLst>
          </p:cNvPr>
          <p:cNvSpPr txBox="1"/>
          <p:nvPr/>
        </p:nvSpPr>
        <p:spPr>
          <a:xfrm>
            <a:off x="265535" y="4487211"/>
            <a:ext cx="6059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Full end to end example can be found here: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alugupta</a:t>
            </a:r>
            <a:r>
              <a:rPr lang="en-US" sz="1200" dirty="0"/>
              <a:t>/ACT/blob/main/</a:t>
            </a:r>
            <a:r>
              <a:rPr lang="en-US" sz="1200" dirty="0" err="1"/>
              <a:t>exps</a:t>
            </a:r>
            <a:r>
              <a:rPr lang="en-US" sz="1200" dirty="0"/>
              <a:t>/dellr740/dellr740.py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900A7-5788-C097-5D04-B96EC6AC4FC4}"/>
              </a:ext>
            </a:extLst>
          </p:cNvPr>
          <p:cNvSpPr txBox="1"/>
          <p:nvPr/>
        </p:nvSpPr>
        <p:spPr>
          <a:xfrm>
            <a:off x="446484" y="987520"/>
            <a:ext cx="4572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corporate.delltechnologies.com</a:t>
            </a:r>
            <a:r>
              <a:rPr lang="en-US" sz="1000" i="1" dirty="0"/>
              <a:t>/content/dam/</a:t>
            </a:r>
            <a:r>
              <a:rPr lang="en-US" sz="1000" i="1" dirty="0" err="1"/>
              <a:t>digitalassets</a:t>
            </a:r>
            <a:r>
              <a:rPr lang="en-US" sz="1000" i="1" dirty="0"/>
              <a:t>/active/</a:t>
            </a:r>
            <a:r>
              <a:rPr lang="en-US" sz="1000" i="1" dirty="0" err="1"/>
              <a:t>en</a:t>
            </a:r>
            <a:r>
              <a:rPr lang="en-US" sz="1000" i="1" dirty="0"/>
              <a:t>/</a:t>
            </a:r>
            <a:r>
              <a:rPr lang="en-US" sz="1000" i="1" dirty="0" err="1"/>
              <a:t>unauth</a:t>
            </a:r>
            <a:r>
              <a:rPr lang="en-US" sz="1000" i="1" dirty="0"/>
              <a:t>/data-sheets/products/servers/lca_poweredge_r740.pdf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6E0A3-E623-CA29-1757-BA2F2DE7782B}"/>
              </a:ext>
            </a:extLst>
          </p:cNvPr>
          <p:cNvSpPr/>
          <p:nvPr/>
        </p:nvSpPr>
        <p:spPr>
          <a:xfrm>
            <a:off x="5464905" y="1866364"/>
            <a:ext cx="3375341" cy="1074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Make sure you are in root directory</a:t>
            </a: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cd ACT </a:t>
            </a:r>
          </a:p>
          <a:p>
            <a:endParaRPr lang="en-US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&gt;$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 tutorial/dellr740_tutorial.py</a:t>
            </a: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EE80A-257C-1279-1031-6AC99BBA083A}"/>
              </a:ext>
            </a:extLst>
          </p:cNvPr>
          <p:cNvSpPr/>
          <p:nvPr/>
        </p:nvSpPr>
        <p:spPr>
          <a:xfrm>
            <a:off x="5464905" y="3137424"/>
            <a:ext cx="3375341" cy="1074649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--------------------------------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main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3373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SSD secondary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64.1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DRAM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533 kg CO2</a:t>
            </a:r>
          </a:p>
          <a:p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 CPU </a:t>
            </a:r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1200" dirty="0">
                <a:solidFill>
                  <a:srgbClr val="F2F2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kg CO2 vs. LCA 47 kg CO2</a:t>
            </a:r>
          </a:p>
        </p:txBody>
      </p:sp>
      <p:pic>
        <p:nvPicPr>
          <p:cNvPr id="2" name="Google Shape;2524;p178" descr="PowerEdge R740 Rack Server">
            <a:extLst>
              <a:ext uri="{FF2B5EF4-FFF2-40B4-BE49-F238E27FC236}">
                <a16:creationId xmlns:a16="http://schemas.microsoft.com/office/drawing/2014/main" id="{9780D1E4-1790-D8D0-B712-3D06767070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568" r="8679"/>
          <a:stretch/>
        </p:blipFill>
        <p:spPr>
          <a:xfrm>
            <a:off x="387885" y="2403688"/>
            <a:ext cx="1869542" cy="9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649026-F28C-ADB9-C882-80A9A5AE7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92" y="1439835"/>
            <a:ext cx="2920224" cy="30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970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Facebook 2018 Presentation Colors">
      <a:dk1>
        <a:srgbClr val="4E5665"/>
      </a:dk1>
      <a:lt1>
        <a:srgbClr val="FFFFFF"/>
      </a:lt1>
      <a:dk2>
        <a:srgbClr val="898F9C"/>
      </a:dk2>
      <a:lt2>
        <a:srgbClr val="E9EAED"/>
      </a:lt2>
      <a:accent1>
        <a:srgbClr val="4167B2"/>
      </a:accent1>
      <a:accent2>
        <a:srgbClr val="6BCDBB"/>
      </a:accent2>
      <a:accent3>
        <a:srgbClr val="54C7EC"/>
      </a:accent3>
      <a:accent4>
        <a:srgbClr val="F34F46"/>
      </a:accent4>
      <a:accent5>
        <a:srgbClr val="F7923B"/>
      </a:accent5>
      <a:accent6>
        <a:srgbClr val="5890FF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519</Words>
  <Application>Microsoft Macintosh PowerPoint</Application>
  <PresentationFormat>On-screen Show (16:9)</PresentationFormat>
  <Paragraphs>93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Helvetica Neue</vt:lpstr>
      <vt:lpstr>FreightSansLFPro</vt:lpstr>
      <vt:lpstr>Calibri</vt:lpstr>
      <vt:lpstr>Arial</vt:lpstr>
      <vt:lpstr>Simple Light</vt:lpstr>
      <vt:lpstr>White</vt:lpstr>
      <vt:lpstr>ACT: Architectural Carbon Modeling Tools</vt:lpstr>
      <vt:lpstr>ACT Tutorial: Today</vt:lpstr>
      <vt:lpstr>Sing up on our Google form!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Sustainable Computer Systems: Modeling and Design</dc:title>
  <dc:subject/>
  <dc:creator/>
  <cp:keywords/>
  <dc:description/>
  <cp:lastModifiedBy>Udit Gupta</cp:lastModifiedBy>
  <cp:revision>93</cp:revision>
  <dcterms:modified xsi:type="dcterms:W3CDTF">2022-09-27T21:15:55Z</dcterms:modified>
  <cp:category/>
</cp:coreProperties>
</file>